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Asexual_reproduction" TargetMode="External"/><Relationship Id="rId2" Type="http://schemas.openxmlformats.org/officeDocument/2006/relationships/hyperlink" Target="https://en.wikipedia.org/wiki/Sexual_reproduction" TargetMode="External"/><Relationship Id="rId1" Type="http://schemas.openxmlformats.org/officeDocument/2006/relationships/slideLayout" Target="../slideLayouts/slideLayout2.xml"/><Relationship Id="rId5" Type="http://schemas.openxmlformats.org/officeDocument/2006/relationships/hyperlink" Target="https://en.wikipedia.org/wiki/Biological_life_cycle" TargetMode="External"/><Relationship Id="rId4" Type="http://schemas.openxmlformats.org/officeDocument/2006/relationships/hyperlink" Target="https://en.wikipedia.org/wiki/Biological_dispersa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27" y="0"/>
            <a:ext cx="7772400" cy="1470025"/>
          </a:xfrm>
        </p:spPr>
        <p:txBody>
          <a:bodyPr/>
          <a:lstStyle/>
          <a:p>
            <a:r>
              <a:rPr lang="en-US" b="1" dirty="0"/>
              <a:t>Sexual reproduction</a:t>
            </a:r>
            <a:endParaRPr lang="en-US" dirty="0"/>
          </a:p>
        </p:txBody>
      </p:sp>
      <p:sp>
        <p:nvSpPr>
          <p:cNvPr id="3" name="Subtitle 2"/>
          <p:cNvSpPr>
            <a:spLocks noGrp="1"/>
          </p:cNvSpPr>
          <p:nvPr>
            <p:ph type="subTitle" idx="1"/>
          </p:nvPr>
        </p:nvSpPr>
        <p:spPr>
          <a:xfrm>
            <a:off x="152400" y="1143000"/>
            <a:ext cx="8991600" cy="5562600"/>
          </a:xfrm>
        </p:spPr>
        <p:txBody>
          <a:bodyPr>
            <a:normAutofit fontScale="77500" lnSpcReduction="20000"/>
          </a:bodyPr>
          <a:lstStyle/>
          <a:p>
            <a:r>
              <a:rPr lang="en-US" dirty="0">
                <a:solidFill>
                  <a:schemeClr val="tx1"/>
                </a:solidFill>
              </a:rPr>
              <a:t>The sexual stage in fungi is called the perfect state in contrast to the imperfect state which is the asexual stage. Sexual reproduction involves the fusion of two compatible sex cells or gametes of opposite strains. Fungal sex organs are called </a:t>
            </a:r>
            <a:r>
              <a:rPr lang="en-US" dirty="0" err="1">
                <a:solidFill>
                  <a:schemeClr val="tx1"/>
                </a:solidFill>
              </a:rPr>
              <a:t>gametangia</a:t>
            </a:r>
            <a:r>
              <a:rPr lang="en-US" dirty="0">
                <a:solidFill>
                  <a:schemeClr val="tx1"/>
                </a:solidFill>
              </a:rPr>
              <a:t>. They may be equal in size. In many higher ascomycetes morphologically different </a:t>
            </a:r>
            <a:r>
              <a:rPr lang="en-US" dirty="0" err="1">
                <a:solidFill>
                  <a:schemeClr val="tx1"/>
                </a:solidFill>
              </a:rPr>
              <a:t>gametangia</a:t>
            </a:r>
            <a:r>
              <a:rPr lang="en-US" dirty="0">
                <a:solidFill>
                  <a:schemeClr val="tx1"/>
                </a:solidFill>
              </a:rPr>
              <a:t> are formed. The male </a:t>
            </a:r>
            <a:r>
              <a:rPr lang="en-US" dirty="0" err="1">
                <a:solidFill>
                  <a:schemeClr val="tx1"/>
                </a:solidFill>
              </a:rPr>
              <a:t>gametangia</a:t>
            </a:r>
            <a:r>
              <a:rPr lang="en-US" dirty="0">
                <a:solidFill>
                  <a:schemeClr val="tx1"/>
                </a:solidFill>
              </a:rPr>
              <a:t> are called antheridia and the female  ascogonia. The fungus may be homothallic, that is, the gametes come from the same Mycelium or may be heterothallic, that is, the fusing gametes come from different strains of mycelia. In fungi, sexual reproduction involves the following three </a:t>
            </a:r>
            <a:r>
              <a:rPr lang="en-US" dirty="0" smtClean="0">
                <a:solidFill>
                  <a:schemeClr val="tx1"/>
                </a:solidFill>
              </a:rPr>
              <a:t>phases</a:t>
            </a:r>
          </a:p>
          <a:p>
            <a:pPr algn="l"/>
            <a:r>
              <a:rPr lang="en-US" dirty="0">
                <a:solidFill>
                  <a:schemeClr val="tx1"/>
                </a:solidFill>
              </a:rPr>
              <a:t>1. </a:t>
            </a:r>
            <a:r>
              <a:rPr lang="en-US" dirty="0" err="1">
                <a:solidFill>
                  <a:schemeClr val="tx1"/>
                </a:solidFill>
              </a:rPr>
              <a:t>Plasmogamy</a:t>
            </a:r>
            <a:r>
              <a:rPr lang="en-US" dirty="0">
                <a:solidFill>
                  <a:schemeClr val="tx1"/>
                </a:solidFill>
              </a:rPr>
              <a:t> </a:t>
            </a:r>
          </a:p>
          <a:p>
            <a:pPr algn="l"/>
            <a:r>
              <a:rPr lang="en-US" dirty="0">
                <a:solidFill>
                  <a:schemeClr val="tx1"/>
                </a:solidFill>
              </a:rPr>
              <a:t>2. </a:t>
            </a:r>
            <a:r>
              <a:rPr lang="en-US" dirty="0" err="1">
                <a:solidFill>
                  <a:schemeClr val="tx1"/>
                </a:solidFill>
              </a:rPr>
              <a:t>Karyogamy</a:t>
            </a:r>
            <a:r>
              <a:rPr lang="en-US" dirty="0">
                <a:solidFill>
                  <a:schemeClr val="tx1"/>
                </a:solidFill>
              </a:rPr>
              <a:t> and </a:t>
            </a:r>
          </a:p>
          <a:p>
            <a:pPr algn="l"/>
            <a:r>
              <a:rPr lang="en-US" dirty="0">
                <a:solidFill>
                  <a:schemeClr val="tx1"/>
                </a:solidFill>
              </a:rPr>
              <a:t>3. Meiosis </a:t>
            </a:r>
          </a:p>
          <a:p>
            <a:pPr algn="l"/>
            <a:r>
              <a:rPr lang="en-US" dirty="0">
                <a:solidFill>
                  <a:schemeClr val="tx1"/>
                </a:solidFill>
              </a:rPr>
              <a:t>These three processes occur in a regular -sequence and at a specific time, </a:t>
            </a:r>
            <a:r>
              <a:rPr lang="en-US" dirty="0" err="1">
                <a:solidFill>
                  <a:schemeClr val="tx1"/>
                </a:solidFill>
              </a:rPr>
              <a:t>duriug</a:t>
            </a:r>
            <a:r>
              <a:rPr lang="en-US" dirty="0">
                <a:solidFill>
                  <a:schemeClr val="tx1"/>
                </a:solidFill>
              </a:rPr>
              <a:t> the sexual stage of each species.</a:t>
            </a:r>
          </a:p>
          <a:p>
            <a:pPr algn="l"/>
            <a:endParaRPr lang="en-US" dirty="0">
              <a:solidFill>
                <a:schemeClr val="tx1"/>
              </a:solidFill>
            </a:endParaRPr>
          </a:p>
        </p:txBody>
      </p:sp>
    </p:spTree>
    <p:extLst>
      <p:ext uri="{BB962C8B-B14F-4D97-AF65-F5344CB8AC3E}">
        <p14:creationId xmlns:p14="http://schemas.microsoft.com/office/powerpoint/2010/main" val="818832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Plasmogamy</a:t>
            </a:r>
            <a:r>
              <a:rPr lang="en-US" b="1" dirty="0"/>
              <a:t> </a:t>
            </a:r>
            <a:r>
              <a:rPr lang="en-US" dirty="0"/>
              <a:t/>
            </a:r>
            <a:br>
              <a:rPr lang="en-US" dirty="0"/>
            </a:br>
            <a:endParaRPr lang="en-US" dirty="0"/>
          </a:p>
        </p:txBody>
      </p:sp>
      <p:sp>
        <p:nvSpPr>
          <p:cNvPr id="3" name="Content Placeholder 2"/>
          <p:cNvSpPr>
            <a:spLocks noGrp="1"/>
          </p:cNvSpPr>
          <p:nvPr>
            <p:ph idx="1"/>
          </p:nvPr>
        </p:nvSpPr>
        <p:spPr>
          <a:xfrm>
            <a:off x="152400" y="914400"/>
            <a:ext cx="8915400" cy="5867400"/>
          </a:xfrm>
        </p:spPr>
        <p:txBody>
          <a:bodyPr>
            <a:normAutofit fontScale="92500" lnSpcReduction="20000"/>
          </a:bodyPr>
          <a:lstStyle/>
          <a:p>
            <a:r>
              <a:rPr lang="en-US" dirty="0"/>
              <a:t>It is the union of protoplasts of reproductive hyphae or cells, one from the male and the other from the female to bring about the nuclei of the two parents close together as a pair. However, the two nuclei do not fuse with each other. Such a cell is called a </a:t>
            </a:r>
            <a:r>
              <a:rPr lang="en-US" dirty="0" err="1"/>
              <a:t>dikaryon</a:t>
            </a:r>
            <a:r>
              <a:rPr lang="en-US" dirty="0"/>
              <a:t>. </a:t>
            </a:r>
          </a:p>
          <a:p>
            <a:pPr marL="0" indent="0">
              <a:buNone/>
            </a:pPr>
            <a:r>
              <a:rPr lang="en-US" b="1" dirty="0" err="1"/>
              <a:t>Karyogamy</a:t>
            </a:r>
            <a:r>
              <a:rPr lang="en-US" b="1" dirty="0"/>
              <a:t> </a:t>
            </a:r>
            <a:endParaRPr lang="en-US" dirty="0"/>
          </a:p>
          <a:p>
            <a:pPr marL="0" indent="0">
              <a:buNone/>
            </a:pPr>
            <a:r>
              <a:rPr lang="en-US" dirty="0"/>
              <a:t>The fusion of the two nuclei which takes place in the next phase is called </a:t>
            </a:r>
            <a:r>
              <a:rPr lang="en-US" dirty="0" err="1"/>
              <a:t>karyogamy</a:t>
            </a:r>
            <a:r>
              <a:rPr lang="en-US" dirty="0"/>
              <a:t>. It may immediately follow </a:t>
            </a:r>
            <a:r>
              <a:rPr lang="en-US" dirty="0" err="1"/>
              <a:t>plasmogamy</a:t>
            </a:r>
            <a:r>
              <a:rPr lang="en-US" dirty="0"/>
              <a:t> as in lower fungi, or it may be delayed for a long time as in higher fungi. Meiosis </a:t>
            </a:r>
            <a:r>
              <a:rPr lang="en-US" dirty="0" err="1"/>
              <a:t>Karyogamy</a:t>
            </a:r>
            <a:r>
              <a:rPr lang="en-US" dirty="0"/>
              <a:t> which eventually occurs in all sexually reproducing fungi is sooner or later followed by meiosis producing four genetically different spores. Different methods of </a:t>
            </a:r>
            <a:r>
              <a:rPr lang="en-US" dirty="0" err="1"/>
              <a:t>plasmogamy</a:t>
            </a:r>
            <a:endParaRPr lang="en-US" dirty="0"/>
          </a:p>
          <a:p>
            <a:pPr marL="0" indent="0">
              <a:buNone/>
            </a:pPr>
            <a:endParaRPr lang="en-US" dirty="0"/>
          </a:p>
        </p:txBody>
      </p:sp>
    </p:spTree>
    <p:extLst>
      <p:ext uri="{BB962C8B-B14F-4D97-AF65-F5344CB8AC3E}">
        <p14:creationId xmlns:p14="http://schemas.microsoft.com/office/powerpoint/2010/main" val="2449592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Fungal spores</a:t>
            </a:r>
            <a:r>
              <a:rPr lang="en-US" dirty="0"/>
              <a:t/>
            </a:r>
            <a:br>
              <a:rPr lang="en-US" dirty="0"/>
            </a:br>
            <a:endParaRPr lang="en-US" dirty="0"/>
          </a:p>
        </p:txBody>
      </p:sp>
      <p:sp>
        <p:nvSpPr>
          <p:cNvPr id="3" name="Content Placeholder 2"/>
          <p:cNvSpPr>
            <a:spLocks noGrp="1"/>
          </p:cNvSpPr>
          <p:nvPr>
            <p:ph idx="1"/>
          </p:nvPr>
        </p:nvSpPr>
        <p:spPr>
          <a:xfrm>
            <a:off x="152400" y="990600"/>
            <a:ext cx="8839200" cy="5562600"/>
          </a:xfrm>
        </p:spPr>
        <p:txBody>
          <a:bodyPr>
            <a:normAutofit fontScale="85000" lnSpcReduction="10000"/>
          </a:bodyPr>
          <a:lstStyle/>
          <a:p>
            <a:pPr marL="0" indent="0">
              <a:buNone/>
            </a:pPr>
            <a:r>
              <a:rPr lang="en-US" dirty="0"/>
              <a:t>Fungal spores are microscopic biological particles that allow fungi to be reproduced, serving a similar purpose to that of seeds in the plant world. Fungi decompose organic waste and are essential for recycling of carbon and minerals in our ecosystem. It has been estimated that fungi recycle millions of tons of organic waste </a:t>
            </a:r>
            <a:r>
              <a:rPr lang="en-US" dirty="0" err="1"/>
              <a:t>annually.There</a:t>
            </a:r>
            <a:r>
              <a:rPr lang="en-US" dirty="0"/>
              <a:t> are thousands of different fungi in the world which are essential for the survival of other organisms. In addition, mushrooms and other fleshy fungi are a food source for many animals, including humans. A spore is a unit of </a:t>
            </a:r>
            <a:r>
              <a:rPr lang="en-US" dirty="0">
                <a:hlinkClick r:id="rId2" tooltip="Sexual reproduction"/>
              </a:rPr>
              <a:t>sexual</a:t>
            </a:r>
            <a:r>
              <a:rPr lang="en-US" dirty="0"/>
              <a:t> or </a:t>
            </a:r>
            <a:r>
              <a:rPr lang="en-US" dirty="0">
                <a:hlinkClick r:id="rId3" tooltip="Asexual reproduction"/>
              </a:rPr>
              <a:t>asexual reproduction</a:t>
            </a:r>
            <a:r>
              <a:rPr lang="en-US" dirty="0"/>
              <a:t> that may be adapted for </a:t>
            </a:r>
            <a:r>
              <a:rPr lang="en-US" dirty="0">
                <a:hlinkClick r:id="rId4" tooltip="Biological dispersal"/>
              </a:rPr>
              <a:t>dispersal</a:t>
            </a:r>
            <a:r>
              <a:rPr lang="en-US" dirty="0"/>
              <a:t> and for survival, often for extended periods of time, in </a:t>
            </a:r>
            <a:r>
              <a:rPr lang="en-US" dirty="0" err="1"/>
              <a:t>unfavourable</a:t>
            </a:r>
            <a:r>
              <a:rPr lang="en-US" dirty="0"/>
              <a:t> conditions. Spores form part of the </a:t>
            </a:r>
            <a:r>
              <a:rPr lang="en-US" dirty="0">
                <a:hlinkClick r:id="rId5" tooltip="Biological life cycle"/>
              </a:rPr>
              <a:t>life cycles</a:t>
            </a:r>
            <a:r>
              <a:rPr lang="en-US" dirty="0"/>
              <a:t> of </a:t>
            </a:r>
            <a:endParaRPr lang="en-US" dirty="0"/>
          </a:p>
        </p:txBody>
      </p:sp>
    </p:spTree>
    <p:extLst>
      <p:ext uri="{BB962C8B-B14F-4D97-AF65-F5344CB8AC3E}">
        <p14:creationId xmlns:p14="http://schemas.microsoft.com/office/powerpoint/2010/main" val="4000140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Source of infection</a:t>
            </a:r>
            <a:r>
              <a:rPr lang="en-US" dirty="0"/>
              <a:t/>
            </a:r>
            <a:br>
              <a:rPr lang="en-US" dirty="0"/>
            </a:br>
            <a:r>
              <a:rPr lang="en-US" b="1" dirty="0"/>
              <a:t> </a:t>
            </a:r>
            <a:r>
              <a:rPr lang="en-US" dirty="0"/>
              <a:t/>
            </a:r>
            <a:br>
              <a:rPr lang="en-US" dirty="0"/>
            </a:br>
            <a:endParaRPr lang="en-US" dirty="0"/>
          </a:p>
        </p:txBody>
      </p:sp>
      <p:sp>
        <p:nvSpPr>
          <p:cNvPr id="3" name="Content Placeholder 2"/>
          <p:cNvSpPr>
            <a:spLocks noGrp="1"/>
          </p:cNvSpPr>
          <p:nvPr>
            <p:ph idx="1"/>
          </p:nvPr>
        </p:nvSpPr>
        <p:spPr>
          <a:xfrm>
            <a:off x="76200" y="685800"/>
            <a:ext cx="9067800" cy="6096000"/>
          </a:xfrm>
        </p:spPr>
        <p:txBody>
          <a:bodyPr>
            <a:normAutofit fontScale="92500" lnSpcReduction="10000"/>
          </a:bodyPr>
          <a:lstStyle/>
          <a:p>
            <a:r>
              <a:rPr lang="en-US" dirty="0"/>
              <a:t>Fungal infections are common throughout much of the natural world. In humans, fungal infections occur when an invading fungus takes over an area of the body and is too much for the immune system to handle.</a:t>
            </a:r>
          </a:p>
          <a:p>
            <a:r>
              <a:rPr lang="en-US" dirty="0"/>
              <a:t>Fungi can live in the air, soil, water, and plants. There are also some fungi that live naturally in the human body.</a:t>
            </a:r>
          </a:p>
          <a:p>
            <a:r>
              <a:rPr lang="en-US" dirty="0"/>
              <a:t>Like many microbes, there are helpful fungi and harmful fungi. When harmful fungi invade the body, they can be difficult to kill, as they can survive in the environment and re-infect the person trying to get better.</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3676858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Mode of transmission</a:t>
            </a:r>
            <a:r>
              <a:rPr lang="en-US" dirty="0"/>
              <a:t/>
            </a:r>
            <a:br>
              <a:rPr lang="en-US" dirty="0"/>
            </a:br>
            <a:endParaRPr lang="en-US" dirty="0"/>
          </a:p>
        </p:txBody>
      </p:sp>
      <p:sp>
        <p:nvSpPr>
          <p:cNvPr id="3" name="Content Placeholder 2"/>
          <p:cNvSpPr>
            <a:spLocks noGrp="1"/>
          </p:cNvSpPr>
          <p:nvPr>
            <p:ph idx="1"/>
          </p:nvPr>
        </p:nvSpPr>
        <p:spPr>
          <a:xfrm>
            <a:off x="228600" y="990600"/>
            <a:ext cx="8915400" cy="5867400"/>
          </a:xfrm>
        </p:spPr>
        <p:txBody>
          <a:bodyPr>
            <a:normAutofit fontScale="77500" lnSpcReduction="20000"/>
          </a:bodyPr>
          <a:lstStyle/>
          <a:p>
            <a:pPr marL="0" indent="0">
              <a:buNone/>
            </a:pPr>
            <a:r>
              <a:rPr lang="en-US" dirty="0"/>
              <a:t>A method of transmission is the movement or the transmission of pathogens from a reservoir to a susceptible host. Transmission can be by direct or indirect contact or through airborne transmission. Direct contact is person-to-person transmission of pathogens through touching, biting, kissing, or sexual </a:t>
            </a:r>
            <a:r>
              <a:rPr lang="en-US" dirty="0" smtClean="0"/>
              <a:t>intercourse.</a:t>
            </a:r>
          </a:p>
          <a:p>
            <a:pPr marL="0" indent="0">
              <a:buNone/>
            </a:pPr>
            <a:r>
              <a:rPr lang="en-US" b="1" dirty="0"/>
              <a:t>Steps of infection </a:t>
            </a:r>
            <a:endParaRPr lang="en-US" dirty="0"/>
          </a:p>
          <a:p>
            <a:pPr marL="0" indent="0">
              <a:buNone/>
            </a:pPr>
            <a:r>
              <a:rPr lang="en-US" b="1" dirty="0"/>
              <a:t>Entry</a:t>
            </a:r>
            <a:endParaRPr lang="en-US" dirty="0"/>
          </a:p>
          <a:p>
            <a:r>
              <a:rPr lang="en-US" dirty="0"/>
              <a:t>Fungi rarely cause disease in healthy immunocompetent hosts. Disease results when fungi accidentally penetrate host barriers or when immunologic defects or other debilitating conditions exist that favor fungal entry and growth. Adaptation and Propagation fungi often develop both virulence mechanisms (e.g., capsule and ability to grow at 37oC) and morphologic forms (e.g., yeasts, hyphae, spherules, and sclerotic bodies) that facilitate their multiplication within the host.</a:t>
            </a:r>
          </a:p>
          <a:p>
            <a:r>
              <a:rPr lang="en-US" dirty="0"/>
              <a:t> </a:t>
            </a:r>
          </a:p>
          <a:p>
            <a:pPr marL="0" indent="0">
              <a:buNone/>
            </a:pPr>
            <a:endParaRPr lang="en-US" dirty="0"/>
          </a:p>
        </p:txBody>
      </p:sp>
    </p:spTree>
    <p:extLst>
      <p:ext uri="{BB962C8B-B14F-4D97-AF65-F5344CB8AC3E}">
        <p14:creationId xmlns:p14="http://schemas.microsoft.com/office/powerpoint/2010/main" val="25371096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491</Words>
  <Application>Microsoft Office PowerPoint</Application>
  <PresentationFormat>On-screen Show (4:3)</PresentationFormat>
  <Paragraphs>23</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Sexual reproduction</vt:lpstr>
      <vt:lpstr>Plasmogamy  </vt:lpstr>
      <vt:lpstr>Fungal spores </vt:lpstr>
      <vt:lpstr>Source of infection   </vt:lpstr>
      <vt:lpstr>Mode of transmission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Sexual reproduction</dc:title>
  <dc:creator>Duha</dc:creator>
  <cp:lastModifiedBy>DR.Ahmed Saker 2o1O</cp:lastModifiedBy>
  <cp:revision>5</cp:revision>
  <dcterms:created xsi:type="dcterms:W3CDTF">2006-08-16T00:00:00Z</dcterms:created>
  <dcterms:modified xsi:type="dcterms:W3CDTF">2019-09-04T06:50:52Z</dcterms:modified>
</cp:coreProperties>
</file>